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87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4" d="100"/>
          <a:sy n="64" d="100"/>
        </p:scale>
        <p:origin x="-1140" y="-12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78771938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 name="Shape 28"/>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lvl="0" rtl="0">
              <a:spcBef>
                <a:spcPts val="0"/>
              </a:spcBef>
              <a:buClr>
                <a:schemeClr val="dk1"/>
              </a:buClr>
              <a:buSzPct val="100000"/>
              <a:buFont typeface="Arial"/>
              <a:buNone/>
            </a:pPr>
            <a:r>
              <a:rPr lang="en">
                <a:solidFill>
                  <a:schemeClr val="dk1"/>
                </a:solidFill>
              </a:rPr>
              <a:t>Services module allows us to create an api using web services. The service module provides a basic framework which exposes application functionality and data within a drupal site as a service. It handles some of that for us. Like nodes, taxonomy, users and comments can be retrieved, updated, etc with an issue. But this module also allows us to add custom services as well.</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We can download this module from drupal.org and place it within our contrib module directory.</a:t>
            </a:r>
          </a:p>
          <a:p>
            <a:pPr rtl="0">
              <a:spcBef>
                <a:spcPts val="0"/>
              </a:spcBef>
              <a:buNone/>
            </a:pPr>
            <a:endParaRPr/>
          </a:p>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rtl="0">
              <a:spcBef>
                <a:spcPts val="0"/>
              </a:spcBef>
              <a:buNone/>
            </a:pPr>
            <a:r>
              <a:rPr lang="en"/>
              <a:t>Ok so now demo time. </a:t>
            </a:r>
          </a:p>
          <a:p>
            <a:pPr rtl="0">
              <a:spcBef>
                <a:spcPts val="0"/>
              </a:spcBef>
              <a:buNone/>
            </a:pPr>
            <a:endParaRPr/>
          </a:p>
          <a:p>
            <a:pPr rtl="0">
              <a:spcBef>
                <a:spcPts val="0"/>
              </a:spcBef>
              <a:buNone/>
            </a:pPr>
            <a:r>
              <a:rPr lang="en"/>
              <a:t>This is going be a basic example of how to use drupal as service provider.</a:t>
            </a:r>
          </a:p>
          <a:p>
            <a:pPr rtl="0">
              <a:spcBef>
                <a:spcPts val="0"/>
              </a:spcBef>
              <a:buNone/>
            </a:pPr>
            <a:endParaRPr/>
          </a:p>
          <a:p>
            <a:pPr rtl="0">
              <a:spcBef>
                <a:spcPts val="0"/>
              </a:spcBef>
              <a:buNone/>
            </a:pPr>
            <a:r>
              <a:rPr lang="en"/>
              <a:t>We’re gonna look at the services module within drupal 7 and create endpoint which basically retrieves a bunch of nodes and display them via a get request through the rest console chrome extension.</a:t>
            </a:r>
          </a:p>
          <a:p>
            <a:pPr rtl="0">
              <a:spcBef>
                <a:spcPts val="0"/>
              </a:spcBef>
              <a:buNone/>
            </a:pPr>
            <a:endParaRPr/>
          </a:p>
          <a:p>
            <a:pPr rtl="0">
              <a:spcBef>
                <a:spcPts val="0"/>
              </a:spcBef>
              <a:buNone/>
            </a:pPr>
            <a:r>
              <a:rPr lang="en"/>
              <a:t>We’ll start off with enabling the service module.</a:t>
            </a:r>
          </a:p>
          <a:p>
            <a:pPr rtl="0">
              <a:spcBef>
                <a:spcPts val="0"/>
              </a:spcBef>
              <a:buNone/>
            </a:pPr>
            <a:endParaRPr/>
          </a:p>
          <a:p>
            <a:pPr lvl="0">
              <a:spcBef>
                <a:spcPts val="0"/>
              </a:spcBef>
              <a:buNone/>
            </a:pPr>
            <a:r>
              <a:rPr lang="en">
                <a:solidFill>
                  <a:schemeClr val="dk1"/>
                </a:solidFill>
              </a:rPr>
              <a:t>For this demo I’ve already gone ahead and installed the services module, so now we will enable the it module as well as a the rest server module. We also enable the devel generate module to generate some dummy content that we’ll be using for this demo.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rtl="0">
              <a:spcBef>
                <a:spcPts val="0"/>
              </a:spcBef>
              <a:buNone/>
            </a:pPr>
            <a:r>
              <a:rPr lang="en" dirty="0"/>
              <a:t>A normal static site involves back and forth communication between a server and client.</a:t>
            </a:r>
          </a:p>
          <a:p>
            <a:pPr rtl="0">
              <a:spcBef>
                <a:spcPts val="0"/>
              </a:spcBef>
              <a:buNone/>
            </a:pPr>
            <a:endParaRPr dirty="0"/>
          </a:p>
          <a:p>
            <a:pPr rtl="0">
              <a:spcBef>
                <a:spcPts val="0"/>
              </a:spcBef>
              <a:buNone/>
            </a:pPr>
            <a:r>
              <a:rPr lang="en" dirty="0"/>
              <a:t>Drupal and other content management systems handle content management with use of a data source and provide the content in rendered entity back to the client browser.</a:t>
            </a:r>
          </a:p>
          <a:p>
            <a:pPr rtl="0">
              <a:spcBef>
                <a:spcPts val="0"/>
              </a:spcBef>
              <a:buNone/>
            </a:pPr>
            <a:endParaRPr dirty="0"/>
          </a:p>
          <a:p>
            <a:pPr>
              <a:spcBef>
                <a:spcPts val="0"/>
              </a:spcBef>
              <a:buNone/>
            </a:pPr>
            <a:r>
              <a:rPr lang="en" dirty="0"/>
              <a:t>Headless Drupal on the other hand does same thing but instead of providing a rendered entity, it provides services to retrieve data which is then rendered by a another source before being sent to the client browser. What this basically allows is for a service driven approach where by one headless drupal instance could be providing data for several applications. For example I could have a website and a mobile application using the same drupal api to retrieve and add content.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rtl="0">
              <a:spcBef>
                <a:spcPts val="0"/>
              </a:spcBef>
              <a:buNone/>
            </a:pPr>
            <a:r>
              <a:rPr lang="en"/>
              <a:t>Headless Drupal focus is to have Drupal become a service oriented system instead of rendering HTML content.</a:t>
            </a:r>
          </a:p>
          <a:p>
            <a:pPr rtl="0">
              <a:spcBef>
                <a:spcPts val="0"/>
              </a:spcBef>
              <a:buNone/>
            </a:pPr>
            <a:endParaRPr/>
          </a:p>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rtl="0">
              <a:spcBef>
                <a:spcPts val="0"/>
              </a:spcBef>
              <a:buNone/>
            </a:pPr>
            <a:r>
              <a:rPr lang="en"/>
              <a:t>The first major benefit right off the bat is that front end developers no longer have to figure out how to style what drupal renders, they are basically free to design how they imagine the information should be presented. And when it comes to redesigning your site again in the future, it’s much easier to do so rather than to use Drupal’s in build editor tools.</a:t>
            </a:r>
          </a:p>
          <a:p>
            <a:pPr rtl="0">
              <a:spcBef>
                <a:spcPts val="0"/>
              </a:spcBef>
              <a:buNone/>
            </a:pPr>
            <a:endParaRPr/>
          </a:p>
          <a:p>
            <a:pPr rtl="0">
              <a:spcBef>
                <a:spcPts val="0"/>
              </a:spcBef>
              <a:buNone/>
            </a:pPr>
            <a:r>
              <a:rPr lang="en"/>
              <a:t>This in turn leads to more responsive sites and because they built using modern js libraries like angular or node js and others, the sites are much quicker to load. There’s no complex drupal rules to process before a node is rendered. Everything just works seamlessly especially with ajax calls, we can build seamless and interactive sites.</a:t>
            </a:r>
          </a:p>
          <a:p>
            <a:pPr rtl="0">
              <a:spcBef>
                <a:spcPts val="0"/>
              </a:spcBef>
              <a:buNone/>
            </a:pPr>
            <a:endParaRPr/>
          </a:p>
          <a:p>
            <a:pPr>
              <a:spcBef>
                <a:spcPts val="0"/>
              </a:spcBef>
              <a:buNone/>
            </a:pPr>
            <a:r>
              <a:rPr lang="en">
                <a:solidFill>
                  <a:srgbClr val="333333"/>
                </a:solidFill>
              </a:rPr>
              <a:t>To sum up, headless website development has the potential to unleash the creative power of front-end developers to deliver faster, more responsive, and richer user experiences.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rtl="0">
              <a:spcBef>
                <a:spcPts val="0"/>
              </a:spcBef>
              <a:buNone/>
            </a:pPr>
            <a:r>
              <a:rPr lang="en"/>
              <a:t>Like any other rest api, the drawbacks here linger around any api drawback from badly designed api where there are too many http requests to fragmentation, etc. When we are using headless drupal, it’s basically a service provider so it depends on how it’s setup.</a:t>
            </a:r>
          </a:p>
          <a:p>
            <a:pPr rtl="0">
              <a:spcBef>
                <a:spcPts val="0"/>
              </a:spcBef>
              <a:buNone/>
            </a:pPr>
            <a:endParaRPr/>
          </a:p>
          <a:p>
            <a:pPr>
              <a:spcBef>
                <a:spcPts val="0"/>
              </a:spcBef>
              <a:buNone/>
            </a:pPr>
            <a:r>
              <a:rPr lang="en"/>
              <a:t>Drupal 8 is said to have a superior rest api client and as such when it does finally come out, we’ll need to migrate the services to drupal 8 which can be done but will be a little tricky depending on how you’ve setup your services.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rmAutofit/>
          </a:bodyPr>
          <a:lstStyle/>
          <a:p>
            <a:pPr>
              <a:spcBef>
                <a:spcPts val="0"/>
              </a:spcBef>
              <a:buNone/>
            </a:pPr>
            <a:r>
              <a:rPr lang="en"/>
              <a:t>REST stands for representational state transfer which basically means that this a server architecture that is stateless and a lot of other which if I get into will take too long to explain but what you should get from it is that it basically gives a limited number verbs that we can use to specify the functionality that our services will have.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171450"/>
            <a:ext cx="8695944" cy="452628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4015472"/>
            <a:ext cx="8723376" cy="998685"/>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200150"/>
            <a:ext cx="7772400" cy="1335081"/>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667001"/>
            <a:ext cx="6400800" cy="11049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69C06D-4ED8-42C6-905D-CA84CA1B6CBF}" type="datetime2">
              <a:rPr lang="en-US" smtClean="0"/>
              <a:t>Saturday, September 13,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Saturday, September 13,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114372C-B5AB-4C39-B273-B99224EB4DD5}" type="datetime2">
              <a:rPr lang="en-US" smtClean="0"/>
              <a:t>Saturday, September 13,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grpSp>
        <p:nvGrpSpPr>
          <p:cNvPr id="15" name="Group 14"/>
          <p:cNvGrpSpPr>
            <a:grpSpLocks noChangeAspect="1"/>
          </p:cNvGrpSpPr>
          <p:nvPr/>
        </p:nvGrpSpPr>
        <p:grpSpPr bwMode="hidden">
          <a:xfrm>
            <a:off x="211665" y="535643"/>
            <a:ext cx="8723376" cy="998685"/>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085850"/>
            <a:ext cx="2057400" cy="3365500"/>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085850"/>
            <a:ext cx="6019800" cy="3365501"/>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B1CAA-32CD-4B55-B92A-B8F0843CACF4}" type="datetime2">
              <a:rPr lang="en-US" smtClean="0"/>
              <a:t>Saturday, September 13,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171450"/>
            <a:ext cx="8695944" cy="3552444"/>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9" y="3152694"/>
            <a:ext cx="2876429" cy="53552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3056467"/>
            <a:ext cx="5544515" cy="637604"/>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3065672"/>
            <a:ext cx="5467980" cy="580704"/>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3055631"/>
            <a:ext cx="3308000" cy="488662"/>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3043916"/>
            <a:ext cx="8723376" cy="997406"/>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1847670"/>
            <a:ext cx="7772400" cy="1143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078086"/>
            <a:ext cx="6417734" cy="70485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D8CDC4-3D19-4983-B478-82F6B8E5AB66}" type="datetime2">
              <a:rPr lang="en-US" smtClean="0"/>
              <a:t>Saturday, September 13,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84B82477-D5D3-4181-8C11-75D0F2433A87}" type="datetime2">
              <a:rPr lang="en-US" smtClean="0"/>
              <a:t>Saturday, September 13, 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
        <p:nvSpPr>
          <p:cNvPr id="9" name="Content Placeholder 8"/>
          <p:cNvSpPr>
            <a:spLocks noGrp="1"/>
          </p:cNvSpPr>
          <p:nvPr>
            <p:ph sz="quarter" idx="13"/>
          </p:nvPr>
        </p:nvSpPr>
        <p:spPr>
          <a:xfrm>
            <a:off x="676655" y="2009394"/>
            <a:ext cx="3822192" cy="25854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009394"/>
            <a:ext cx="3822192" cy="25854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008585"/>
            <a:ext cx="3822192" cy="47982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3" y="2571751"/>
            <a:ext cx="3820055" cy="2022872"/>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008585"/>
            <a:ext cx="3822192" cy="47982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571751"/>
            <a:ext cx="3822192" cy="2022872"/>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3E253B-1893-4367-8BAE-DF4BC10DC578}" type="datetime2">
              <a:rPr lang="en-US" smtClean="0"/>
              <a:t>Saturday, September 13, 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89C0F2-17E0-497A-9BBE-0C73201AAF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62300D-25B3-4603-86C9-4CB776489F00}" type="datetime2">
              <a:rPr lang="en-US" smtClean="0"/>
              <a:t>Saturday, September 13, 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535643"/>
            <a:ext cx="8723376" cy="997406"/>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C6314AD9-FCC8-48B7-B85B-012A91320DFF}" type="datetime2">
              <a:rPr lang="en-US" smtClean="0"/>
              <a:t>Saturday, September 13, 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182DC50-D5DB-4F94-B367-9876CD2C4012}" type="datetime2">
              <a:rPr lang="en-US" smtClean="0"/>
              <a:t>Saturday, September 13, 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
        <p:nvSpPr>
          <p:cNvPr id="4" name="Text Placeholder 3"/>
          <p:cNvSpPr>
            <a:spLocks noGrp="1"/>
          </p:cNvSpPr>
          <p:nvPr>
            <p:ph type="body" sz="half" idx="2"/>
          </p:nvPr>
        </p:nvSpPr>
        <p:spPr>
          <a:xfrm>
            <a:off x="914400" y="2686050"/>
            <a:ext cx="3352800" cy="142875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535643"/>
            <a:ext cx="8723376" cy="998685"/>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1714500"/>
            <a:ext cx="3352800" cy="939546"/>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371600"/>
            <a:ext cx="3904076" cy="28575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171450"/>
            <a:ext cx="8695944" cy="452628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4015472"/>
            <a:ext cx="8723376" cy="998685"/>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6" y="254000"/>
            <a:ext cx="3812645" cy="1822451"/>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4" y="2089150"/>
            <a:ext cx="3818467" cy="18161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2EB412-E790-42EA-81FE-2925D3A43D91}" type="datetime2">
              <a:rPr lang="en-US" smtClean="0"/>
              <a:t>Saturday, September 13, 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
        <p:nvSpPr>
          <p:cNvPr id="3" name="Picture Placeholder 2"/>
          <p:cNvSpPr>
            <a:spLocks noGrp="1"/>
          </p:cNvSpPr>
          <p:nvPr>
            <p:ph type="pic" idx="1"/>
          </p:nvPr>
        </p:nvSpPr>
        <p:spPr>
          <a:xfrm>
            <a:off x="838200" y="1028700"/>
            <a:ext cx="3566160" cy="219456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171450"/>
            <a:ext cx="8695944" cy="185166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259572"/>
            <a:ext cx="8723376" cy="997406"/>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253746"/>
            <a:ext cx="8229600" cy="93954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4687623"/>
            <a:ext cx="3786690" cy="273844"/>
          </a:xfrm>
          <a:prstGeom prst="rect">
            <a:avLst/>
          </a:prstGeom>
        </p:spPr>
        <p:txBody>
          <a:bodyPr vert="horz" lIns="91440" tIns="45720" rIns="91440" bIns="45720" rtlCol="0" anchor="ctr"/>
          <a:lstStyle>
            <a:lvl1pPr algn="r">
              <a:defRPr sz="1000">
                <a:solidFill>
                  <a:schemeClr val="tx2"/>
                </a:solidFill>
              </a:defRPr>
            </a:lvl1pPr>
          </a:lstStyle>
          <a:p>
            <a:fld id="{0B385921-A91A-409C-921C-0E0EC1E750EC}" type="datetime2">
              <a:rPr lang="en-US" smtClean="0"/>
              <a:t>Saturday, September 13, 2014</a:t>
            </a:fld>
            <a:endParaRPr lang="en-US" dirty="0"/>
          </a:p>
        </p:txBody>
      </p:sp>
      <p:sp>
        <p:nvSpPr>
          <p:cNvPr id="5" name="Footer Placeholder 4"/>
          <p:cNvSpPr>
            <a:spLocks noGrp="1"/>
          </p:cNvSpPr>
          <p:nvPr>
            <p:ph type="ftr" sz="quarter" idx="3"/>
          </p:nvPr>
        </p:nvSpPr>
        <p:spPr>
          <a:xfrm>
            <a:off x="193639" y="4687623"/>
            <a:ext cx="3786691" cy="273844"/>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4687623"/>
            <a:ext cx="1161826" cy="273844"/>
          </a:xfrm>
          <a:prstGeom prst="rect">
            <a:avLst/>
          </a:prstGeom>
        </p:spPr>
        <p:txBody>
          <a:bodyPr vert="horz" lIns="91440" tIns="45720" rIns="91440" bIns="45720" rtlCol="0" anchor="ctr"/>
          <a:lstStyle>
            <a:lvl1pPr algn="ctr">
              <a:defRPr sz="1000">
                <a:solidFill>
                  <a:schemeClr val="tx2"/>
                </a:solidFill>
              </a:defRPr>
            </a:lvl1pPr>
          </a:lstStyle>
          <a:p>
            <a:fld id="{1789C0F2-17E0-497A-9BBE-0C73201AAFE3}" type="slidenum">
              <a:rPr lang="en-US" smtClean="0"/>
              <a:pPr/>
              <a:t>‹#›</a:t>
            </a:fld>
            <a:endParaRPr lang="en-US" dirty="0"/>
          </a:p>
        </p:txBody>
      </p:sp>
      <p:sp>
        <p:nvSpPr>
          <p:cNvPr id="3" name="Text Placeholder 2"/>
          <p:cNvSpPr>
            <a:spLocks noGrp="1"/>
          </p:cNvSpPr>
          <p:nvPr>
            <p:ph type="body" idx="1"/>
          </p:nvPr>
        </p:nvSpPr>
        <p:spPr>
          <a:xfrm>
            <a:off x="872068" y="2006600"/>
            <a:ext cx="7408333" cy="25880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666750"/>
            <a:ext cx="7772400" cy="1335081"/>
          </a:xfrm>
          <a:prstGeom prst="rect">
            <a:avLst/>
          </a:prstGeom>
        </p:spPr>
        <p:txBody>
          <a:bodyPr lIns="91425" tIns="91425" rIns="91425" bIns="91425" anchor="b" anchorCtr="0">
            <a:normAutofit fontScale="90000"/>
          </a:bodyPr>
          <a:lstStyle/>
          <a:p>
            <a:pPr algn="l" rtl="0">
              <a:spcBef>
                <a:spcPts val="0"/>
              </a:spcBef>
              <a:buNone/>
            </a:pPr>
            <a:r>
              <a:rPr lang="en" dirty="0"/>
              <a:t>Introduction To</a:t>
            </a:r>
          </a:p>
          <a:p>
            <a:pPr algn="l">
              <a:spcBef>
                <a:spcPts val="0"/>
              </a:spcBef>
              <a:buNone/>
            </a:pPr>
            <a:r>
              <a:rPr lang="en" dirty="0"/>
              <a:t>Headless Drupal</a:t>
            </a:r>
          </a:p>
        </p:txBody>
      </p:sp>
      <p:sp>
        <p:nvSpPr>
          <p:cNvPr id="24" name="Shape 24"/>
          <p:cNvSpPr txBox="1">
            <a:spLocks noGrp="1"/>
          </p:cNvSpPr>
          <p:nvPr>
            <p:ph type="subTitle" idx="1"/>
          </p:nvPr>
        </p:nvSpPr>
        <p:spPr>
          <a:xfrm>
            <a:off x="-1354111" y="2969925"/>
            <a:ext cx="7772400" cy="784799"/>
          </a:xfrm>
          <a:prstGeom prst="rect">
            <a:avLst/>
          </a:prstGeom>
        </p:spPr>
        <p:txBody>
          <a:bodyPr lIns="91425" tIns="91425" rIns="91425" bIns="91425" anchor="t" anchorCtr="0">
            <a:normAutofit/>
          </a:bodyPr>
          <a:lstStyle/>
          <a:p>
            <a:pPr rtl="0">
              <a:spcBef>
                <a:spcPts val="0"/>
              </a:spcBef>
              <a:buNone/>
            </a:pPr>
            <a:r>
              <a:rPr lang="en" dirty="0"/>
              <a:t>Salman </a:t>
            </a:r>
            <a:r>
              <a:rPr lang="en" dirty="0" smtClean="0"/>
              <a:t>Jaffery</a:t>
            </a:r>
            <a:endParaRPr lang="en" dirty="0"/>
          </a:p>
        </p:txBody>
      </p:sp>
      <p:pic>
        <p:nvPicPr>
          <p:cNvPr id="25" name="Shape 25"/>
          <p:cNvPicPr preferRelativeResize="0"/>
          <p:nvPr/>
        </p:nvPicPr>
        <p:blipFill>
          <a:blip r:embed="rId3">
            <a:alphaModFix/>
          </a:blip>
          <a:stretch>
            <a:fillRect/>
          </a:stretch>
        </p:blipFill>
        <p:spPr>
          <a:xfrm>
            <a:off x="5562600" y="742638"/>
            <a:ext cx="2438400" cy="3305175"/>
          </a:xfrm>
          <a:prstGeom prst="rect">
            <a:avLst/>
          </a:prstGeom>
          <a:noFill/>
          <a:ln>
            <a:noFill/>
          </a:ln>
        </p:spPr>
      </p:pic>
      <p:sp>
        <p:nvSpPr>
          <p:cNvPr id="2" name="TextBox 1"/>
          <p:cNvSpPr txBox="1"/>
          <p:nvPr/>
        </p:nvSpPr>
        <p:spPr>
          <a:xfrm>
            <a:off x="914400" y="3333750"/>
            <a:ext cx="3410262" cy="615553"/>
          </a:xfrm>
          <a:prstGeom prst="rect">
            <a:avLst/>
          </a:prstGeom>
          <a:noFill/>
        </p:spPr>
        <p:txBody>
          <a:bodyPr wrap="square" rtlCol="0">
            <a:spAutoFit/>
          </a:bodyPr>
          <a:lstStyle/>
          <a:p>
            <a:r>
              <a:rPr lang="en" sz="2000" dirty="0" smtClean="0">
                <a:solidFill>
                  <a:schemeClr val="bg1"/>
                </a:solidFill>
                <a:latin typeface="+mj-lt"/>
              </a:rPr>
              <a:t>DrupalCamp Montreal 2014</a:t>
            </a:r>
          </a:p>
          <a:p>
            <a:endParaRPr lang="en-US" dirty="0"/>
          </a:p>
        </p:txBody>
      </p:sp>
      <p:pic>
        <p:nvPicPr>
          <p:cNvPr id="9" name="Picture 4" descr="Drupal Development Warwick, Drupal Website Warwick, Drupal developer Warwick, Drupal online store Warw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74716">
            <a:off x="7368752" y="666750"/>
            <a:ext cx="762000"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endParaRPr/>
          </a:p>
        </p:txBody>
      </p:sp>
      <p:sp>
        <p:nvSpPr>
          <p:cNvPr id="84" name="Shape 84"/>
          <p:cNvSpPr txBox="1">
            <a:spLocks noGrp="1"/>
          </p:cNvSpPr>
          <p:nvPr>
            <p:ph type="body" idx="1"/>
          </p:nvPr>
        </p:nvSpPr>
        <p:spPr>
          <a:prstGeom prst="rect">
            <a:avLst/>
          </a:prstGeom>
        </p:spPr>
        <p:txBody>
          <a:bodyPr lIns="91425" tIns="91425" rIns="91425" bIns="91425" anchor="t" anchorCtr="0">
            <a:normAutofit/>
          </a:bodyPr>
          <a:lstStyle/>
          <a:p>
            <a:pPr>
              <a:spcBef>
                <a:spcPts val="0"/>
              </a:spcBef>
              <a:buNone/>
            </a:pPr>
            <a:endParaRPr/>
          </a:p>
        </p:txBody>
      </p:sp>
      <p:pic>
        <p:nvPicPr>
          <p:cNvPr id="85" name="Shape 85"/>
          <p:cNvPicPr preferRelativeResize="0"/>
          <p:nvPr/>
        </p:nvPicPr>
        <p:blipFill>
          <a:blip r:embed="rId3">
            <a:alphaModFix/>
          </a:blip>
          <a:stretch>
            <a:fillRect/>
          </a:stretch>
        </p:blipFill>
        <p:spPr>
          <a:xfrm>
            <a:off x="0" y="10583"/>
            <a:ext cx="9143998" cy="51223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09550"/>
            <a:ext cx="8229600" cy="857400"/>
          </a:xfrm>
          <a:prstGeom prst="rect">
            <a:avLst/>
          </a:prstGeom>
        </p:spPr>
        <p:txBody>
          <a:bodyPr lIns="91425" tIns="91425" rIns="91425" bIns="91425" anchor="b" anchorCtr="0">
            <a:normAutofit/>
          </a:bodyPr>
          <a:lstStyle/>
          <a:p>
            <a:pPr>
              <a:spcBef>
                <a:spcPts val="0"/>
              </a:spcBef>
              <a:buNone/>
            </a:pPr>
            <a:r>
              <a:rPr lang="en"/>
              <a:t>Demo!!!</a:t>
            </a:r>
          </a:p>
        </p:txBody>
      </p:sp>
      <p:sp>
        <p:nvSpPr>
          <p:cNvPr id="91" name="Shape 91"/>
          <p:cNvSpPr txBox="1">
            <a:spLocks noGrp="1"/>
          </p:cNvSpPr>
          <p:nvPr>
            <p:ph type="body" idx="1"/>
          </p:nvPr>
        </p:nvSpPr>
        <p:spPr>
          <a:xfrm>
            <a:off x="457200" y="1581150"/>
            <a:ext cx="8229600" cy="3725699"/>
          </a:xfrm>
          <a:prstGeom prst="rect">
            <a:avLst/>
          </a:prstGeom>
        </p:spPr>
        <p:txBody>
          <a:bodyPr lIns="91425" tIns="91425" rIns="91425" bIns="91425" anchor="t" anchorCtr="0">
            <a:normAutofit/>
          </a:bodyPr>
          <a:lstStyle/>
          <a:p>
            <a:pPr rtl="0">
              <a:spcBef>
                <a:spcPts val="0"/>
              </a:spcBef>
              <a:buNone/>
            </a:pPr>
            <a:r>
              <a:rPr lang="en" dirty="0"/>
              <a:t>Installing Service Module</a:t>
            </a:r>
          </a:p>
          <a:p>
            <a:pPr rtl="0">
              <a:spcBef>
                <a:spcPts val="0"/>
              </a:spcBef>
              <a:buNone/>
            </a:pPr>
            <a:endParaRPr dirty="0"/>
          </a:p>
          <a:p>
            <a:pPr rtl="0">
              <a:spcBef>
                <a:spcPts val="0"/>
              </a:spcBef>
              <a:buNone/>
            </a:pPr>
            <a:r>
              <a:rPr lang="en" dirty="0"/>
              <a:t>Create an endpoint</a:t>
            </a:r>
          </a:p>
          <a:p>
            <a:pPr rtl="0">
              <a:spcBef>
                <a:spcPts val="0"/>
              </a:spcBef>
              <a:buNone/>
            </a:pPr>
            <a:endParaRPr dirty="0"/>
          </a:p>
          <a:p>
            <a:pPr>
              <a:spcBef>
                <a:spcPts val="0"/>
              </a:spcBef>
              <a:buNone/>
            </a:pPr>
            <a:r>
              <a:rPr lang="en" dirty="0"/>
              <a:t>Retrieve some data using rest chrome plugin</a:t>
            </a:r>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1" name="Shape 31"/>
          <p:cNvSpPr txBox="1">
            <a:spLocks noGrp="1"/>
          </p:cNvSpPr>
          <p:nvPr>
            <p:ph type="title"/>
          </p:nvPr>
        </p:nvSpPr>
        <p:spPr>
          <a:xfrm>
            <a:off x="-1790617" y="209550"/>
            <a:ext cx="8229600" cy="857400"/>
          </a:xfrm>
          <a:prstGeom prst="rect">
            <a:avLst/>
          </a:prstGeom>
        </p:spPr>
        <p:txBody>
          <a:bodyPr lIns="91425" tIns="91425" rIns="91425" bIns="91425" anchor="b" anchorCtr="0">
            <a:normAutofit/>
          </a:bodyPr>
          <a:lstStyle/>
          <a:p>
            <a:pPr>
              <a:spcBef>
                <a:spcPts val="0"/>
              </a:spcBef>
              <a:buNone/>
            </a:pPr>
            <a:r>
              <a:rPr lang="en" dirty="0"/>
              <a:t>Salman Jaffery</a:t>
            </a:r>
          </a:p>
        </p:txBody>
      </p:sp>
      <p:sp>
        <p:nvSpPr>
          <p:cNvPr id="30" name="Shape 30"/>
          <p:cNvSpPr txBox="1">
            <a:spLocks noGrp="1"/>
          </p:cNvSpPr>
          <p:nvPr>
            <p:ph type="body" idx="1"/>
          </p:nvPr>
        </p:nvSpPr>
        <p:spPr>
          <a:xfrm>
            <a:off x="529300" y="1581150"/>
            <a:ext cx="3994500" cy="3725699"/>
          </a:xfrm>
          <a:prstGeom prst="rect">
            <a:avLst/>
          </a:prstGeom>
        </p:spPr>
        <p:txBody>
          <a:bodyPr lIns="91425" tIns="91425" rIns="91425" bIns="91425" anchor="t" anchorCtr="0">
            <a:normAutofit/>
          </a:bodyPr>
          <a:lstStyle/>
          <a:p>
            <a:pPr rtl="0">
              <a:spcBef>
                <a:spcPts val="0"/>
              </a:spcBef>
              <a:buNone/>
            </a:pPr>
            <a:r>
              <a:rPr lang="en" sz="2400" dirty="0"/>
              <a:t>Developer at ColdFrontLabs Inc.</a:t>
            </a:r>
          </a:p>
          <a:p>
            <a:pPr rtl="0">
              <a:spcBef>
                <a:spcPts val="0"/>
              </a:spcBef>
              <a:buNone/>
            </a:pPr>
            <a:endParaRPr sz="2400" dirty="0"/>
          </a:p>
          <a:p>
            <a:pPr rtl="0">
              <a:spcBef>
                <a:spcPts val="0"/>
              </a:spcBef>
              <a:buNone/>
            </a:pPr>
            <a:r>
              <a:rPr lang="en" sz="2400" dirty="0"/>
              <a:t>Over 7 years development experience</a:t>
            </a:r>
          </a:p>
          <a:p>
            <a:pPr rtl="0">
              <a:spcBef>
                <a:spcPts val="0"/>
              </a:spcBef>
              <a:buNone/>
            </a:pPr>
            <a:endParaRPr sz="2400" dirty="0"/>
          </a:p>
          <a:p>
            <a:pPr>
              <a:spcBef>
                <a:spcPts val="0"/>
              </a:spcBef>
              <a:buNone/>
            </a:pPr>
            <a:r>
              <a:rPr lang="en" sz="2400" dirty="0" smtClean="0"/>
              <a:t>           sjpeters79</a:t>
            </a:r>
            <a:endParaRPr lang="en" sz="2400" dirty="0"/>
          </a:p>
        </p:txBody>
      </p:sp>
      <p:pic>
        <p:nvPicPr>
          <p:cNvPr id="1026" name="Picture 2" descr="E:\Pictures\Pictures\Pictures\103___10\IMG_1326.JPG"/>
          <p:cNvPicPr>
            <a:picLocks noChangeAspect="1" noChangeArrowheads="1"/>
          </p:cNvPicPr>
          <p:nvPr/>
        </p:nvPicPr>
        <p:blipFill rotWithShape="1">
          <a:blip r:embed="rId3">
            <a:extLst>
              <a:ext uri="{28A0092B-C50C-407E-A947-70E740481C1C}">
                <a14:useLocalDpi xmlns:a14="http://schemas.microsoft.com/office/drawing/2010/main" val="0"/>
              </a:ext>
            </a:extLst>
          </a:blip>
          <a:srcRect l="4316" t="-310" r="41476" b="310"/>
          <a:stretch/>
        </p:blipFill>
        <p:spPr bwMode="auto">
          <a:xfrm>
            <a:off x="4680679" y="582946"/>
            <a:ext cx="2786921" cy="38558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upal Development Warwick, Drupal Website Warwick, Drupal developer Warwick, Drupal online store Warw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Headless Drupal: Agenda</a:t>
            </a:r>
          </a:p>
        </p:txBody>
      </p:sp>
      <p:sp>
        <p:nvSpPr>
          <p:cNvPr id="39" name="Shape 39"/>
          <p:cNvSpPr txBox="1">
            <a:spLocks noGrp="1"/>
          </p:cNvSpPr>
          <p:nvPr>
            <p:ph type="body" idx="1"/>
          </p:nvPr>
        </p:nvSpPr>
        <p:spPr>
          <a:xfrm>
            <a:off x="457200" y="1581150"/>
            <a:ext cx="8229600" cy="3725699"/>
          </a:xfrm>
          <a:prstGeom prst="rect">
            <a:avLst/>
          </a:prstGeom>
        </p:spPr>
        <p:txBody>
          <a:bodyPr lIns="91425" tIns="91425" rIns="91425" bIns="91425" anchor="t" anchorCtr="0">
            <a:normAutofit/>
          </a:bodyPr>
          <a:lstStyle/>
          <a:p>
            <a:pPr lvl="0" rtl="0">
              <a:spcBef>
                <a:spcPts val="0"/>
              </a:spcBef>
              <a:buNone/>
            </a:pPr>
            <a:r>
              <a:rPr lang="en" dirty="0"/>
              <a:t>What is Headless Drupal?</a:t>
            </a:r>
          </a:p>
          <a:p>
            <a:pPr rtl="0">
              <a:spcBef>
                <a:spcPts val="0"/>
              </a:spcBef>
              <a:buNone/>
            </a:pPr>
            <a:endParaRPr dirty="0"/>
          </a:p>
          <a:p>
            <a:pPr lvl="0" rtl="0">
              <a:spcBef>
                <a:spcPts val="0"/>
              </a:spcBef>
              <a:buNone/>
            </a:pPr>
            <a:r>
              <a:rPr lang="en" dirty="0"/>
              <a:t>What are it’s benefits and drawbacks? </a:t>
            </a:r>
          </a:p>
          <a:p>
            <a:pPr rtl="0">
              <a:spcBef>
                <a:spcPts val="0"/>
              </a:spcBef>
              <a:buNone/>
            </a:pPr>
            <a:endParaRPr dirty="0"/>
          </a:p>
          <a:p>
            <a:pPr lvl="0" rtl="0">
              <a:spcBef>
                <a:spcPts val="0"/>
              </a:spcBef>
              <a:buNone/>
            </a:pPr>
            <a:r>
              <a:rPr lang="en" dirty="0"/>
              <a:t>Demo!!!</a:t>
            </a:r>
          </a:p>
          <a:p>
            <a:pPr>
              <a:spcBef>
                <a:spcPts val="0"/>
              </a:spcBef>
              <a:buNone/>
            </a:pPr>
            <a:endParaRPr dirty="0"/>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What is Headless Drupal?</a:t>
            </a:r>
          </a:p>
        </p:txBody>
      </p:sp>
      <p:sp>
        <p:nvSpPr>
          <p:cNvPr id="45" name="Shape 45"/>
          <p:cNvSpPr txBox="1">
            <a:spLocks noGrp="1"/>
          </p:cNvSpPr>
          <p:nvPr>
            <p:ph type="body" idx="1"/>
          </p:nvPr>
        </p:nvSpPr>
        <p:spPr>
          <a:xfrm>
            <a:off x="543037" y="1484507"/>
            <a:ext cx="4318799" cy="3725699"/>
          </a:xfrm>
          <a:prstGeom prst="rect">
            <a:avLst/>
          </a:prstGeom>
        </p:spPr>
        <p:txBody>
          <a:bodyPr lIns="91425" tIns="91425" rIns="91425" bIns="91425" anchor="t" anchorCtr="0">
            <a:normAutofit/>
          </a:bodyPr>
          <a:lstStyle/>
          <a:p>
            <a:pPr rtl="0">
              <a:spcBef>
                <a:spcPts val="0"/>
              </a:spcBef>
              <a:buNone/>
            </a:pPr>
            <a:r>
              <a:rPr lang="en" sz="2400" dirty="0"/>
              <a:t>It’s Drupal where the head / theme is missing.</a:t>
            </a:r>
          </a:p>
          <a:p>
            <a:pPr rtl="0">
              <a:spcBef>
                <a:spcPts val="0"/>
              </a:spcBef>
              <a:buNone/>
            </a:pPr>
            <a:endParaRPr sz="2400" dirty="0"/>
          </a:p>
          <a:p>
            <a:pPr rtl="0">
              <a:spcBef>
                <a:spcPts val="0"/>
              </a:spcBef>
              <a:buNone/>
            </a:pPr>
            <a:r>
              <a:rPr lang="en" sz="2400" dirty="0"/>
              <a:t>Drupal becomes RESTFUL service oriented</a:t>
            </a:r>
          </a:p>
          <a:p>
            <a:pPr rtl="0">
              <a:spcBef>
                <a:spcPts val="0"/>
              </a:spcBef>
              <a:buNone/>
            </a:pPr>
            <a:endParaRPr sz="2400" dirty="0"/>
          </a:p>
          <a:p>
            <a:pPr rtl="0">
              <a:spcBef>
                <a:spcPts val="0"/>
              </a:spcBef>
              <a:buNone/>
            </a:pPr>
            <a:r>
              <a:rPr lang="en" sz="2400" dirty="0"/>
              <a:t>Free to use popular JS Frameworks</a:t>
            </a:r>
          </a:p>
          <a:p>
            <a:pPr>
              <a:spcBef>
                <a:spcPts val="0"/>
              </a:spcBef>
              <a:buNone/>
            </a:pPr>
            <a:endParaRPr sz="2400" dirty="0"/>
          </a:p>
        </p:txBody>
      </p:sp>
      <p:pic>
        <p:nvPicPr>
          <p:cNvPr id="46" name="Shape 46"/>
          <p:cNvPicPr preferRelativeResize="0"/>
          <p:nvPr/>
        </p:nvPicPr>
        <p:blipFill>
          <a:blip r:embed="rId3">
            <a:alphaModFix/>
          </a:blip>
          <a:stretch>
            <a:fillRect/>
          </a:stretch>
        </p:blipFill>
        <p:spPr>
          <a:xfrm>
            <a:off x="4422512" y="1247850"/>
            <a:ext cx="3121675" cy="3381300"/>
          </a:xfrm>
          <a:prstGeom prst="rect">
            <a:avLst/>
          </a:prstGeom>
          <a:noFill/>
          <a:ln>
            <a:noFill/>
          </a:ln>
        </p:spPr>
      </p:pic>
      <p:pic>
        <p:nvPicPr>
          <p:cNvPr id="47" name="Shape 47"/>
          <p:cNvPicPr preferRelativeResize="0"/>
          <p:nvPr/>
        </p:nvPicPr>
        <p:blipFill>
          <a:blip r:embed="rId4">
            <a:alphaModFix/>
          </a:blip>
          <a:stretch>
            <a:fillRect/>
          </a:stretch>
        </p:blipFill>
        <p:spPr>
          <a:xfrm>
            <a:off x="4934450" y="1247850"/>
            <a:ext cx="766474" cy="766474"/>
          </a:xfrm>
          <a:prstGeom prst="rect">
            <a:avLst/>
          </a:prstGeom>
          <a:noFill/>
          <a:ln>
            <a:noFill/>
          </a:ln>
        </p:spPr>
      </p:pic>
      <p:pic>
        <p:nvPicPr>
          <p:cNvPr id="48" name="Shape 48"/>
          <p:cNvPicPr preferRelativeResize="0"/>
          <p:nvPr/>
        </p:nvPicPr>
        <p:blipFill>
          <a:blip r:embed="rId5">
            <a:alphaModFix/>
          </a:blip>
          <a:stretch>
            <a:fillRect/>
          </a:stretch>
        </p:blipFill>
        <p:spPr>
          <a:xfrm>
            <a:off x="5264575" y="1390900"/>
            <a:ext cx="1437550" cy="911625"/>
          </a:xfrm>
          <a:prstGeom prst="rect">
            <a:avLst/>
          </a:prstGeom>
          <a:noFill/>
          <a:ln>
            <a:noFill/>
          </a:ln>
        </p:spPr>
      </p:pic>
      <p:pic>
        <p:nvPicPr>
          <p:cNvPr id="8" name="Picture 4" descr="Drupal Development Warwick, Drupal Website Warwick, Drupal developer Warwick, Drupal online store Warwi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27" name="Down Arrow 26"/>
          <p:cNvSpPr/>
          <p:nvPr/>
        </p:nvSpPr>
        <p:spPr>
          <a:xfrm>
            <a:off x="6115962" y="2024923"/>
            <a:ext cx="224902" cy="233661"/>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b="1"/>
          </a:p>
        </p:txBody>
      </p:sp>
      <p:sp>
        <p:nvSpPr>
          <p:cNvPr id="6" name="Down Arrow 5"/>
          <p:cNvSpPr/>
          <p:nvPr/>
        </p:nvSpPr>
        <p:spPr>
          <a:xfrm>
            <a:off x="3652579" y="2070638"/>
            <a:ext cx="224902" cy="233661"/>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b="1"/>
          </a:p>
        </p:txBody>
      </p:sp>
      <p:sp>
        <p:nvSpPr>
          <p:cNvPr id="53" name="Shape 53"/>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What is Headless Drupal?</a:t>
            </a:r>
          </a:p>
        </p:txBody>
      </p:sp>
      <p:sp>
        <p:nvSpPr>
          <p:cNvPr id="5" name="TextBox 4"/>
          <p:cNvSpPr txBox="1"/>
          <p:nvPr/>
        </p:nvSpPr>
        <p:spPr>
          <a:xfrm>
            <a:off x="711634" y="1857100"/>
            <a:ext cx="1542188"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Static HTML</a:t>
            </a:r>
            <a:endParaRPr lang="en-US" sz="1200" b="1" dirty="0"/>
          </a:p>
        </p:txBody>
      </p:sp>
      <p:sp>
        <p:nvSpPr>
          <p:cNvPr id="9" name="TextBox 8"/>
          <p:cNvSpPr txBox="1"/>
          <p:nvPr/>
        </p:nvSpPr>
        <p:spPr>
          <a:xfrm>
            <a:off x="764697" y="4257456"/>
            <a:ext cx="1349415"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Browser</a:t>
            </a:r>
            <a:endParaRPr lang="en-US" sz="1200" b="1" dirty="0"/>
          </a:p>
        </p:txBody>
      </p:sp>
      <p:sp>
        <p:nvSpPr>
          <p:cNvPr id="11" name="TextBox 10"/>
          <p:cNvSpPr txBox="1"/>
          <p:nvPr/>
        </p:nvSpPr>
        <p:spPr>
          <a:xfrm>
            <a:off x="2971800" y="1815618"/>
            <a:ext cx="1606446"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Database of Content</a:t>
            </a:r>
            <a:endParaRPr lang="en-US" sz="1200" b="1" dirty="0"/>
          </a:p>
        </p:txBody>
      </p:sp>
      <p:sp>
        <p:nvSpPr>
          <p:cNvPr id="13" name="TextBox 12"/>
          <p:cNvSpPr txBox="1"/>
          <p:nvPr/>
        </p:nvSpPr>
        <p:spPr>
          <a:xfrm>
            <a:off x="2931827" y="4257455"/>
            <a:ext cx="1606446"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Browser</a:t>
            </a:r>
            <a:endParaRPr lang="en-US" sz="1200" b="1" dirty="0"/>
          </a:p>
        </p:txBody>
      </p:sp>
      <p:sp>
        <p:nvSpPr>
          <p:cNvPr id="15" name="TextBox 14"/>
          <p:cNvSpPr txBox="1"/>
          <p:nvPr/>
        </p:nvSpPr>
        <p:spPr>
          <a:xfrm>
            <a:off x="2971800" y="2376213"/>
            <a:ext cx="1606446" cy="461665"/>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PHP logic renders HTML</a:t>
            </a:r>
            <a:endParaRPr lang="en-US" sz="1200" b="1" dirty="0"/>
          </a:p>
        </p:txBody>
      </p:sp>
      <p:sp>
        <p:nvSpPr>
          <p:cNvPr id="17" name="TextBox 16"/>
          <p:cNvSpPr txBox="1"/>
          <p:nvPr/>
        </p:nvSpPr>
        <p:spPr>
          <a:xfrm>
            <a:off x="5410200" y="1747924"/>
            <a:ext cx="1606446"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Database of Content</a:t>
            </a:r>
            <a:endParaRPr lang="en-US" sz="1200" b="1" dirty="0"/>
          </a:p>
        </p:txBody>
      </p:sp>
      <p:sp>
        <p:nvSpPr>
          <p:cNvPr id="19" name="TextBox 18"/>
          <p:cNvSpPr txBox="1"/>
          <p:nvPr/>
        </p:nvSpPr>
        <p:spPr>
          <a:xfrm>
            <a:off x="5425190" y="2304299"/>
            <a:ext cx="1606446" cy="461665"/>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PHP logic controls access to data</a:t>
            </a:r>
            <a:endParaRPr lang="en-US" sz="1200" b="1" dirty="0"/>
          </a:p>
        </p:txBody>
      </p:sp>
      <p:sp>
        <p:nvSpPr>
          <p:cNvPr id="21" name="TextBox 20"/>
          <p:cNvSpPr txBox="1"/>
          <p:nvPr/>
        </p:nvSpPr>
        <p:spPr>
          <a:xfrm>
            <a:off x="5410200" y="3582796"/>
            <a:ext cx="1606446" cy="461665"/>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JS fetches data, render HTML</a:t>
            </a:r>
            <a:endParaRPr lang="en-US" sz="1200" b="1" dirty="0"/>
          </a:p>
        </p:txBody>
      </p:sp>
      <p:sp>
        <p:nvSpPr>
          <p:cNvPr id="23" name="TextBox 22"/>
          <p:cNvSpPr txBox="1"/>
          <p:nvPr/>
        </p:nvSpPr>
        <p:spPr>
          <a:xfrm>
            <a:off x="5403954" y="4331394"/>
            <a:ext cx="1606446" cy="276999"/>
          </a:xfrm>
          <a:prstGeom prst="rect">
            <a:avLst/>
          </a:prstGeom>
          <a:ln>
            <a:solidFill>
              <a:srgbClr val="00206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b="1" dirty="0" smtClean="0"/>
              <a:t>Browser</a:t>
            </a:r>
            <a:endParaRPr lang="en-US" sz="1200" b="1" dirty="0"/>
          </a:p>
        </p:txBody>
      </p:sp>
      <p:sp>
        <p:nvSpPr>
          <p:cNvPr id="28" name="Down Arrow 27"/>
          <p:cNvSpPr/>
          <p:nvPr/>
        </p:nvSpPr>
        <p:spPr>
          <a:xfrm>
            <a:off x="6080985" y="4050612"/>
            <a:ext cx="224902" cy="233661"/>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b="1"/>
          </a:p>
        </p:txBody>
      </p:sp>
      <p:sp>
        <p:nvSpPr>
          <p:cNvPr id="7" name="Up-Down Arrow 6"/>
          <p:cNvSpPr/>
          <p:nvPr/>
        </p:nvSpPr>
        <p:spPr>
          <a:xfrm>
            <a:off x="1371600" y="2187469"/>
            <a:ext cx="187328" cy="1979973"/>
          </a:xfrm>
          <a:prstGeom prst="up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p>
        </p:txBody>
      </p:sp>
      <p:sp>
        <p:nvSpPr>
          <p:cNvPr id="24" name="Up-Down Arrow 23"/>
          <p:cNvSpPr/>
          <p:nvPr/>
        </p:nvSpPr>
        <p:spPr>
          <a:xfrm>
            <a:off x="3652579" y="2837878"/>
            <a:ext cx="224902" cy="1329564"/>
          </a:xfrm>
          <a:prstGeom prst="up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p>
        </p:txBody>
      </p:sp>
      <p:sp>
        <p:nvSpPr>
          <p:cNvPr id="30" name="Up-Down Arrow 29"/>
          <p:cNvSpPr/>
          <p:nvPr/>
        </p:nvSpPr>
        <p:spPr>
          <a:xfrm>
            <a:off x="6100972" y="2837878"/>
            <a:ext cx="224902" cy="744918"/>
          </a:xfrm>
          <a:prstGeom prst="up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p>
        </p:txBody>
      </p:sp>
      <p:sp>
        <p:nvSpPr>
          <p:cNvPr id="31" name="TextBox 30"/>
          <p:cNvSpPr txBox="1"/>
          <p:nvPr/>
        </p:nvSpPr>
        <p:spPr>
          <a:xfrm>
            <a:off x="711635" y="1276350"/>
            <a:ext cx="1513856" cy="304800"/>
          </a:xfrm>
          <a:prstGeom prst="rect">
            <a:avLst/>
          </a:prstGeom>
          <a:noFill/>
        </p:spPr>
        <p:txBody>
          <a:bodyPr wrap="square" rtlCol="0">
            <a:spAutoFit/>
          </a:bodyPr>
          <a:lstStyle/>
          <a:p>
            <a:pPr algn="ctr"/>
            <a:r>
              <a:rPr lang="en-US" b="1" dirty="0" smtClean="0"/>
              <a:t>Static Web</a:t>
            </a:r>
            <a:endParaRPr lang="en-US" b="1" dirty="0"/>
          </a:p>
        </p:txBody>
      </p:sp>
      <p:sp>
        <p:nvSpPr>
          <p:cNvPr id="34" name="TextBox 33"/>
          <p:cNvSpPr txBox="1"/>
          <p:nvPr/>
        </p:nvSpPr>
        <p:spPr>
          <a:xfrm>
            <a:off x="3008102" y="1276350"/>
            <a:ext cx="1513856" cy="304800"/>
          </a:xfrm>
          <a:prstGeom prst="rect">
            <a:avLst/>
          </a:prstGeom>
          <a:noFill/>
        </p:spPr>
        <p:txBody>
          <a:bodyPr wrap="square" rtlCol="0">
            <a:spAutoFit/>
          </a:bodyPr>
          <a:lstStyle/>
          <a:p>
            <a:pPr algn="ctr"/>
            <a:r>
              <a:rPr lang="en-US" b="1" dirty="0" smtClean="0"/>
              <a:t>CMS Web</a:t>
            </a:r>
            <a:endParaRPr lang="en-US" b="1" dirty="0"/>
          </a:p>
        </p:txBody>
      </p:sp>
      <p:sp>
        <p:nvSpPr>
          <p:cNvPr id="35" name="TextBox 34"/>
          <p:cNvSpPr txBox="1"/>
          <p:nvPr/>
        </p:nvSpPr>
        <p:spPr>
          <a:xfrm>
            <a:off x="5403954" y="1276350"/>
            <a:ext cx="1513856" cy="304800"/>
          </a:xfrm>
          <a:prstGeom prst="rect">
            <a:avLst/>
          </a:prstGeom>
          <a:noFill/>
        </p:spPr>
        <p:txBody>
          <a:bodyPr wrap="square" rtlCol="0">
            <a:spAutoFit/>
          </a:bodyPr>
          <a:lstStyle/>
          <a:p>
            <a:pPr algn="ctr"/>
            <a:r>
              <a:rPr lang="en-US" b="1" dirty="0" smtClean="0"/>
              <a:t>Headless Web</a:t>
            </a:r>
            <a:endParaRPr lang="en-US" b="1" dirty="0"/>
          </a:p>
        </p:txBody>
      </p:sp>
      <p:pic>
        <p:nvPicPr>
          <p:cNvPr id="3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Headless Drupal Trends</a:t>
            </a:r>
          </a:p>
        </p:txBody>
      </p:sp>
      <p:sp>
        <p:nvSpPr>
          <p:cNvPr id="60" name="Shape 60"/>
          <p:cNvSpPr txBox="1">
            <a:spLocks noGrp="1"/>
          </p:cNvSpPr>
          <p:nvPr>
            <p:ph type="body" idx="1"/>
          </p:nvPr>
        </p:nvSpPr>
        <p:spPr>
          <a:xfrm>
            <a:off x="381000" y="1733550"/>
            <a:ext cx="8229600" cy="3725699"/>
          </a:xfrm>
          <a:prstGeom prst="rect">
            <a:avLst/>
          </a:prstGeom>
        </p:spPr>
        <p:txBody>
          <a:bodyPr lIns="91425" tIns="91425" rIns="91425" bIns="91425" anchor="t" anchorCtr="0">
            <a:normAutofit/>
          </a:bodyPr>
          <a:lstStyle/>
          <a:p>
            <a:pPr rtl="0">
              <a:spcBef>
                <a:spcPts val="0"/>
              </a:spcBef>
              <a:buNone/>
            </a:pPr>
            <a:r>
              <a:rPr lang="en" dirty="0"/>
              <a:t>Service </a:t>
            </a:r>
            <a:r>
              <a:rPr lang="en" dirty="0" smtClean="0"/>
              <a:t>oriented </a:t>
            </a:r>
            <a:r>
              <a:rPr lang="en" dirty="0"/>
              <a:t>instead of HTML oriented</a:t>
            </a:r>
          </a:p>
          <a:p>
            <a:pPr rtl="0">
              <a:spcBef>
                <a:spcPts val="0"/>
              </a:spcBef>
              <a:buNone/>
            </a:pPr>
            <a:endParaRPr dirty="0"/>
          </a:p>
          <a:p>
            <a:pPr rtl="0">
              <a:spcBef>
                <a:spcPts val="0"/>
              </a:spcBef>
              <a:buNone/>
            </a:pPr>
            <a:r>
              <a:rPr lang="en" dirty="0"/>
              <a:t>Decouple drupal back end from user facing front end</a:t>
            </a:r>
          </a:p>
          <a:p>
            <a:pPr rtl="0">
              <a:spcBef>
                <a:spcPts val="0"/>
              </a:spcBef>
              <a:buNone/>
            </a:pPr>
            <a:endParaRPr dirty="0"/>
          </a:p>
          <a:p>
            <a:pPr rtl="0">
              <a:spcBef>
                <a:spcPts val="0"/>
              </a:spcBef>
              <a:buNone/>
            </a:pPr>
            <a:r>
              <a:rPr lang="en" dirty="0"/>
              <a:t>Drupal should output API instead of HTML</a:t>
            </a:r>
          </a:p>
          <a:p>
            <a:pPr>
              <a:spcBef>
                <a:spcPts val="0"/>
              </a:spcBef>
              <a:buNone/>
            </a:pPr>
            <a:endParaRPr dirty="0"/>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Headless Drupal: Benefits</a:t>
            </a:r>
          </a:p>
        </p:txBody>
      </p:sp>
      <p:sp>
        <p:nvSpPr>
          <p:cNvPr id="66" name="Shape 66"/>
          <p:cNvSpPr txBox="1">
            <a:spLocks noGrp="1"/>
          </p:cNvSpPr>
          <p:nvPr>
            <p:ph type="body" idx="1"/>
          </p:nvPr>
        </p:nvSpPr>
        <p:spPr>
          <a:xfrm>
            <a:off x="457200" y="1581150"/>
            <a:ext cx="8229600" cy="3725699"/>
          </a:xfrm>
          <a:prstGeom prst="rect">
            <a:avLst/>
          </a:prstGeom>
        </p:spPr>
        <p:txBody>
          <a:bodyPr lIns="91425" tIns="91425" rIns="91425" bIns="91425" anchor="t" anchorCtr="0">
            <a:normAutofit/>
          </a:bodyPr>
          <a:lstStyle/>
          <a:p>
            <a:pPr rtl="0">
              <a:spcBef>
                <a:spcPts val="0"/>
              </a:spcBef>
              <a:buNone/>
            </a:pPr>
            <a:r>
              <a:rPr lang="en" dirty="0"/>
              <a:t>Free front end developers</a:t>
            </a:r>
          </a:p>
          <a:p>
            <a:pPr rtl="0">
              <a:spcBef>
                <a:spcPts val="0"/>
              </a:spcBef>
              <a:buNone/>
            </a:pPr>
            <a:endParaRPr dirty="0"/>
          </a:p>
          <a:p>
            <a:pPr rtl="0">
              <a:spcBef>
                <a:spcPts val="0"/>
              </a:spcBef>
              <a:buNone/>
            </a:pPr>
            <a:r>
              <a:rPr lang="en" dirty="0"/>
              <a:t>More responsive and quicker sites</a:t>
            </a:r>
          </a:p>
          <a:p>
            <a:pPr rtl="0">
              <a:spcBef>
                <a:spcPts val="0"/>
              </a:spcBef>
              <a:buNone/>
            </a:pPr>
            <a:endParaRPr dirty="0"/>
          </a:p>
          <a:p>
            <a:pPr>
              <a:spcBef>
                <a:spcPts val="0"/>
              </a:spcBef>
              <a:buNone/>
            </a:pPr>
            <a:r>
              <a:rPr lang="en" dirty="0"/>
              <a:t>Build interactive sites</a:t>
            </a:r>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Headless Drupal: Drawbacks</a:t>
            </a:r>
          </a:p>
        </p:txBody>
      </p:sp>
      <p:sp>
        <p:nvSpPr>
          <p:cNvPr id="72" name="Shape 72"/>
          <p:cNvSpPr txBox="1">
            <a:spLocks noGrp="1"/>
          </p:cNvSpPr>
          <p:nvPr>
            <p:ph type="body" idx="1"/>
          </p:nvPr>
        </p:nvSpPr>
        <p:spPr>
          <a:xfrm>
            <a:off x="457200" y="1657350"/>
            <a:ext cx="8229600" cy="3725699"/>
          </a:xfrm>
          <a:prstGeom prst="rect">
            <a:avLst/>
          </a:prstGeom>
        </p:spPr>
        <p:txBody>
          <a:bodyPr lIns="91425" tIns="91425" rIns="91425" bIns="91425" anchor="t" anchorCtr="0">
            <a:normAutofit/>
          </a:bodyPr>
          <a:lstStyle/>
          <a:p>
            <a:pPr rtl="0">
              <a:spcBef>
                <a:spcPts val="0"/>
              </a:spcBef>
              <a:buNone/>
            </a:pPr>
            <a:r>
              <a:rPr lang="en" dirty="0"/>
              <a:t>API drawbacks</a:t>
            </a:r>
          </a:p>
          <a:p>
            <a:pPr rtl="0">
              <a:spcBef>
                <a:spcPts val="0"/>
              </a:spcBef>
              <a:buNone/>
            </a:pPr>
            <a:endParaRPr dirty="0"/>
          </a:p>
          <a:p>
            <a:pPr>
              <a:spcBef>
                <a:spcPts val="0"/>
              </a:spcBef>
              <a:buNone/>
            </a:pPr>
            <a:r>
              <a:rPr lang="en" dirty="0"/>
              <a:t>Migration to </a:t>
            </a:r>
            <a:r>
              <a:rPr lang="en" dirty="0" smtClean="0"/>
              <a:t>Drupal </a:t>
            </a:r>
            <a:r>
              <a:rPr lang="en" dirty="0"/>
              <a:t>8</a:t>
            </a:r>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prstGeom prst="rect">
            <a:avLst/>
          </a:prstGeom>
        </p:spPr>
        <p:txBody>
          <a:bodyPr lIns="91425" tIns="91425" rIns="91425" bIns="91425" anchor="b" anchorCtr="0">
            <a:normAutofit/>
          </a:bodyPr>
          <a:lstStyle/>
          <a:p>
            <a:pPr>
              <a:spcBef>
                <a:spcPts val="0"/>
              </a:spcBef>
              <a:buNone/>
            </a:pPr>
            <a:r>
              <a:rPr lang="en"/>
              <a:t>REST: What is it?</a:t>
            </a:r>
          </a:p>
        </p:txBody>
      </p:sp>
      <p:sp>
        <p:nvSpPr>
          <p:cNvPr id="78" name="Shape 78"/>
          <p:cNvSpPr txBox="1">
            <a:spLocks noGrp="1"/>
          </p:cNvSpPr>
          <p:nvPr>
            <p:ph type="body" idx="1"/>
          </p:nvPr>
        </p:nvSpPr>
        <p:spPr>
          <a:xfrm>
            <a:off x="457200" y="1733550"/>
            <a:ext cx="8229600" cy="3725699"/>
          </a:xfrm>
          <a:prstGeom prst="rect">
            <a:avLst/>
          </a:prstGeom>
        </p:spPr>
        <p:txBody>
          <a:bodyPr lIns="91425" tIns="91425" rIns="91425" bIns="91425" anchor="t" anchorCtr="0">
            <a:normAutofit/>
          </a:bodyPr>
          <a:lstStyle/>
          <a:p>
            <a:pPr rtl="0">
              <a:spcBef>
                <a:spcPts val="0"/>
              </a:spcBef>
              <a:buNone/>
            </a:pPr>
            <a:r>
              <a:rPr lang="en" dirty="0"/>
              <a:t>Representational State Transfer (sometimes spelled ReST)</a:t>
            </a:r>
          </a:p>
          <a:p>
            <a:pPr rtl="0">
              <a:spcBef>
                <a:spcPts val="0"/>
              </a:spcBef>
              <a:buNone/>
            </a:pPr>
            <a:endParaRPr dirty="0"/>
          </a:p>
          <a:p>
            <a:pPr>
              <a:spcBef>
                <a:spcPts val="0"/>
              </a:spcBef>
              <a:buNone/>
            </a:pPr>
            <a:r>
              <a:rPr lang="en" dirty="0"/>
              <a:t>RESTful applications use HTTP request to GET, POST, PUT, and DELETE data</a:t>
            </a:r>
          </a:p>
        </p:txBody>
      </p:sp>
      <p:pic>
        <p:nvPicPr>
          <p:cNvPr id="6" name="Picture 4" descr="Drupal Development Warwick, Drupal Website Warwick, Drupal developer Warwick, Drupal online store Warw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63855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105</TotalTime>
  <Words>873</Words>
  <Application>Microsoft Office PowerPoint</Application>
  <PresentationFormat>On-screen Show (16:9)</PresentationFormat>
  <Paragraphs>88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Waveform</vt:lpstr>
      <vt:lpstr>Introduction To Headless Drupal</vt:lpstr>
      <vt:lpstr>Salman Jaffery</vt:lpstr>
      <vt:lpstr>Headless Drupal: Agenda</vt:lpstr>
      <vt:lpstr>What is Headless Drupal?</vt:lpstr>
      <vt:lpstr>What is Headless Drupal?</vt:lpstr>
      <vt:lpstr>Headless Drupal Trends</vt:lpstr>
      <vt:lpstr>Headless Drupal: Benefits</vt:lpstr>
      <vt:lpstr>Headless Drupal: Drawbacks</vt:lpstr>
      <vt:lpstr>REST: What is it?</vt:lpstr>
      <vt:lpstr>PowerPoint Presentation</vt:lpstr>
      <vt:lpstr>Demo!!!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Headless Drupal</dc:title>
  <dc:creator>jaffery</dc:creator>
  <cp:lastModifiedBy>jaffery</cp:lastModifiedBy>
  <cp:revision>16</cp:revision>
  <dcterms:modified xsi:type="dcterms:W3CDTF">2014-09-13T05:57:09Z</dcterms:modified>
</cp:coreProperties>
</file>